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83" r:id="rId5"/>
    <p:sldId id="284" r:id="rId6"/>
    <p:sldId id="285" r:id="rId7"/>
    <p:sldId id="286" r:id="rId8"/>
    <p:sldId id="259" r:id="rId9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华文新魏" panose="02010800040101010101" charset="-122"/>
      <p:regular r:id="rId15"/>
    </p:embeddedFont>
    <p:embeddedFont>
      <p:font typeface="WPS灵秀黑" charset="-122"/>
      <p:regular r:id="rId16"/>
    </p:embeddedFont>
    <p:embeddedFont>
      <p:font typeface="华文楷体" panose="0201060004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5" userDrawn="1">
          <p15:clr>
            <a:srgbClr val="A4A3A4"/>
          </p15:clr>
        </p15:guide>
        <p15:guide id="2" pos="5103" userDrawn="1">
          <p15:clr>
            <a:srgbClr val="A4A3A4"/>
          </p15:clr>
        </p15:guide>
        <p15:guide id="3" orient="horz" pos="1613" userDrawn="1">
          <p15:clr>
            <a:srgbClr val="A4A3A4"/>
          </p15:clr>
        </p15:guide>
        <p15:guide id="4" pos="6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B4C9"/>
    <a:srgbClr val="1B24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>
        <p:scale>
          <a:sx n="155" d="100"/>
          <a:sy n="155" d="100"/>
        </p:scale>
        <p:origin x="-354" y="-12"/>
      </p:cViewPr>
      <p:guideLst>
        <p:guide orient="horz" pos="2095"/>
        <p:guide pos="5103"/>
        <p:guide orient="horz" pos="1613"/>
        <p:guide pos="6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6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57117-35F1-4816-89E3-1482677FCF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8C846-CA02-4734-8ED3-2C6F71D272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-397" y="-985"/>
            <a:ext cx="9144793" cy="51454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4327" y="1906396"/>
            <a:ext cx="9158284" cy="1330708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14328" y="1815666"/>
            <a:ext cx="9186984" cy="1512168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六边形 11"/>
          <p:cNvSpPr/>
          <p:nvPr/>
        </p:nvSpPr>
        <p:spPr>
          <a:xfrm>
            <a:off x="1061610" y="1690372"/>
            <a:ext cx="501176" cy="432048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3" name="六边形 12"/>
          <p:cNvSpPr/>
          <p:nvPr/>
        </p:nvSpPr>
        <p:spPr>
          <a:xfrm>
            <a:off x="1013201" y="3836093"/>
            <a:ext cx="751764" cy="648072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/>
        </p:nvSpPr>
        <p:spPr>
          <a:xfrm>
            <a:off x="5166066" y="3662139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5" name="六边形 14"/>
          <p:cNvSpPr/>
          <p:nvPr/>
        </p:nvSpPr>
        <p:spPr>
          <a:xfrm>
            <a:off x="6921261" y="1610294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6" name="六边形 15"/>
          <p:cNvSpPr/>
          <p:nvPr/>
        </p:nvSpPr>
        <p:spPr>
          <a:xfrm>
            <a:off x="2827684" y="3160671"/>
            <a:ext cx="594066" cy="512126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7" name="六边形 16"/>
          <p:cNvSpPr/>
          <p:nvPr/>
        </p:nvSpPr>
        <p:spPr>
          <a:xfrm>
            <a:off x="8028384" y="140643"/>
            <a:ext cx="1004486" cy="865935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8" name="六边形 17"/>
          <p:cNvSpPr/>
          <p:nvPr/>
        </p:nvSpPr>
        <p:spPr>
          <a:xfrm>
            <a:off x="8028384" y="4228102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9" name="六边形 18"/>
          <p:cNvSpPr/>
          <p:nvPr/>
        </p:nvSpPr>
        <p:spPr>
          <a:xfrm>
            <a:off x="4582042" y="1098169"/>
            <a:ext cx="594066" cy="512126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360169" y="2029293"/>
            <a:ext cx="6423660" cy="108394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33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《水浒传》赛珍珠译本的翻译方法</a:t>
            </a:r>
            <a:endParaRPr lang="zh-CN" altLang="en-US" sz="33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3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</a:t>
            </a:r>
            <a:endParaRPr lang="zh-CN" altLang="en-US" sz="33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8833936" y="1976420"/>
            <a:ext cx="338720" cy="292000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959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627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24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89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664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34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16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949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45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672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>
            <p:custDataLst>
              <p:tags r:id="rId1"/>
            </p:custDataLst>
          </p:nvPr>
        </p:nvSpPr>
        <p:spPr>
          <a:xfrm>
            <a:off x="107315" y="1347470"/>
            <a:ext cx="5323840" cy="28886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到目前为止，《水浒传》共有四个英译全本，</a:t>
            </a:r>
            <a:endParaRPr lang="zh-CN" altLang="en-US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分别是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1933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年赛珍珠的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All Men Are Brothers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1967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年杰克逊的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Water Margin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endParaRPr lang="zh-CN" altLang="en-US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1980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年沙博理的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Outlaws of the Marsh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和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1994~2002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年登特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·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杨父子合译的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endParaRPr lang="en-US" altLang="zh-CN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The Marshes of  Mount Liang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zh-CN" altLang="en-US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其中，赛珍珠的译本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1933 </a:t>
            </a:r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年在英美同时出版，目前已先后四次再版</a:t>
            </a:r>
            <a:r>
              <a:rPr lang="en-US" altLang="zh-CN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(1937, 1948, 1952, 1957) </a:t>
            </a:r>
            <a:endParaRPr lang="en-US" altLang="zh-CN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r>
              <a:rPr lang="zh-CN" altLang="en-US" sz="18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，在相当长一段时间内为国内《水浒传》英译研究提供了语料。</a:t>
            </a:r>
            <a:endParaRPr lang="en-US" altLang="zh-CN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/>
            <a:endParaRPr lang="zh-CN" altLang="en-US" sz="18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10" name="图片 9" descr="9781559213035-u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35" y="627380"/>
            <a:ext cx="2966085" cy="4018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>
            <p:custDataLst>
              <p:tags r:id="rId1"/>
            </p:custDataLst>
          </p:nvPr>
        </p:nvSpPr>
        <p:spPr>
          <a:xfrm>
            <a:off x="107315" y="699135"/>
            <a:ext cx="5763895" cy="25222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赛珍珠（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Pearl S. Buck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1892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月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26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日－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1973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月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日），美国作家、翻译家及人道主义者，出生于西弗吉尼亚州。她出生四个月后随传教士父母移居中国，在江苏镇江度过童年和青年时代，中文是她的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第一语言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 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。她先后就读于美国伦道夫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-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梅肯女子学院和中国上海的一所寄宿学校，精通中英双语，深刻理解中国文化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en-US" altLang="zh-CN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代表作品：</a:t>
            </a:r>
            <a:endParaRPr lang="zh-CN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《大地》（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The Good Earth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1931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年）：这部描写中国农民生活的小说为她赢得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1932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年普利策奖和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1938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年诺贝尔文学奖，成为首位因书写中国题材获诺奖的西方作家</a:t>
            </a:r>
            <a:r>
              <a:rPr lang="en-US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 </a:t>
            </a:r>
            <a:r>
              <a:rPr 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。</a:t>
            </a:r>
            <a:endParaRPr lang="en-US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《水浒传》英译本（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All Men Are Brothers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1933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年）：首个英语全译本，历时四年完成，以直译为主，保留章回体结构和人物诨号特色。</a:t>
            </a:r>
            <a:endParaRPr lang="zh-CN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重要事迹：</a:t>
            </a:r>
            <a:endParaRPr lang="zh-CN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1.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她通过文学和翻译推动中西文化交流，认为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人民创造了小说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，其作品打破西方对中国文化的刻板印象。</a:t>
            </a:r>
            <a:endParaRPr lang="zh-CN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2.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她创立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赛珍珠国际基金会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，致力于儿童福利和跨文化教育，至今仍在全球开展扶贫项目。</a:t>
            </a:r>
            <a:endParaRPr lang="en-US" altLang="en-US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2" name="图片 1" descr="d9c130c2011a0b10223d5ec2412e1d28e88244f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790" y="339090"/>
            <a:ext cx="2967990" cy="3965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>
            <p:custDataLst>
              <p:tags r:id="rId1"/>
            </p:custDataLst>
          </p:nvPr>
        </p:nvSpPr>
        <p:spPr>
          <a:xfrm>
            <a:off x="1187450" y="771525"/>
            <a:ext cx="6728460" cy="3338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世界上没有完全对等的两种语言，因此要在两种语言之间实现完全转换的可能性微乎其微。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《水浒传》描写的全部是中国人物、中国故事，其语言极具中国特色，要想完全传递出原文的思想情感更是难于登天，因此赛珍珠在英译《水浒传》时大多采用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杂合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方法，向英文输入了大量新词。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比如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观音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 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一词翻译为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“goddess of mercy earth”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麻将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翻译为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“sparrow dominoes”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贤弟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翻译为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“Good Brother”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，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恩人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翻译为</a:t>
            </a:r>
            <a:r>
              <a:rPr lang="en-US" altLang="zh-CN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“Most Gracious”</a:t>
            </a:r>
            <a:r>
              <a:rPr lang="zh-CN" altLang="en-US" sz="1600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等等。</a:t>
            </a:r>
            <a:endParaRPr lang="zh-CN" altLang="en-US" sz="1600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10000"/>
              </a:lnSpc>
            </a:pPr>
            <a:endParaRPr lang="en-US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>
            <p:custDataLst>
              <p:tags r:id="rId1"/>
            </p:custDataLst>
          </p:nvPr>
        </p:nvSpPr>
        <p:spPr>
          <a:xfrm>
            <a:off x="971550" y="195580"/>
            <a:ext cx="7626350" cy="3338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原文：妇人又问道：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叔叔，青春多少？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武松道：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武二二十五岁。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 </a:t>
            </a:r>
            <a:endParaRPr lang="en-US" altLang="zh-CN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译文：</a:t>
            </a:r>
            <a:r>
              <a:rPr lang="en-US" altLang="zh-CN" dirty="0">
                <a:solidFill>
                  <a:schemeClr val="bg1"/>
                </a:solidFill>
                <a:latin typeface="WPS灵秀黑" charset="-122"/>
                <a:ea typeface="WPS灵秀黑" charset="-122"/>
                <a:cs typeface="华文新魏" panose="02010800040101010101" charset="-122"/>
              </a:rPr>
              <a:t>The women asked again, “Brother-in-law, how many green spring-times have you passed?” </a:t>
            </a:r>
            <a:endParaRPr lang="en-US" altLang="zh-CN" dirty="0">
              <a:solidFill>
                <a:schemeClr val="bg1"/>
              </a:solidFill>
              <a:latin typeface="WPS灵秀黑" charset="-122"/>
              <a:ea typeface="WPS灵秀黑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dirty="0">
                <a:solidFill>
                  <a:schemeClr val="bg1"/>
                </a:solidFill>
                <a:latin typeface="WPS灵秀黑" charset="-122"/>
                <a:ea typeface="WPS灵秀黑" charset="-122"/>
                <a:cs typeface="华文新魏" panose="02010800040101010101" charset="-122"/>
              </a:rPr>
              <a:t>Wu Song said, “I, Wu The Second, am twenty-five years of age.”</a:t>
            </a:r>
            <a:endParaRPr lang="en-US" altLang="zh-CN" dirty="0">
              <a:solidFill>
                <a:schemeClr val="bg1"/>
              </a:solidFill>
              <a:latin typeface="WPS灵秀黑" charset="-122"/>
              <a:ea typeface="WPS灵秀黑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在用词方面，这句话的译文属于异化中有归化，归化中有异化，赛珍珠准确理解了原文中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叔叔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的意思，即女性对于丈夫兄弟的称呼，并采用归化的翻译方法，将其译为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“brother-in-law”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，符合英文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表达。但是在翻译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武二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一词时，赛珍珠采用了异化的翻译方法，直接将其翻译为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“I, Wu The Second”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给读者带来陌生感。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武二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是武松对自己的称呼，在这里可以直接翻译为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“I”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，省略后面的内容也能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清楚表达出原文的意思。</a:t>
            </a:r>
            <a:endParaRPr lang="zh-CN" altLang="en-US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l">
              <a:lnSpc>
                <a:spcPct val="110000"/>
              </a:lnSpc>
            </a:pPr>
            <a:endParaRPr lang="en-US" altLang="zh-CN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在句子方面，赛珍珠也是采用了异化为主、归化为辅的翻译方法，将原文的意思准确无误地传递到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了译文之中。中国古人常用青春代指年龄、年岁，潘金莲问武松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青春多少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其实是在问他的年龄，但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是译文没有采用英语中最常见的句型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“How old are you?”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，而是用了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“How many green spring-times have you passed?”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，采用了异化方法，把两人之间那种客气与距离感描绘的淋漓尽致。外国读者看到这里可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能不太理解，但是下文中的回答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“I, Wu The Second, am twenty-five years of age.”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让读者一目了然，明白了上文中的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“green spring-times”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就是在指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“age”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。通过异化为主、归化为辅的翻译方法，赛珍珠带给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了读者陌生、清新、别致的阅读体验，进一步推动了读者对于中国文化的了解，丰富了译入语词汇。</a:t>
            </a:r>
            <a:endParaRPr lang="zh-CN" altLang="en-US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>
            <p:custDataLst>
              <p:tags r:id="rId1"/>
            </p:custDataLst>
          </p:nvPr>
        </p:nvSpPr>
        <p:spPr>
          <a:xfrm>
            <a:off x="1187450" y="483235"/>
            <a:ext cx="6728460" cy="3338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10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原文：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二哥在家么？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      “</a:t>
            </a: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教授何来？甚风吹得到此？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” </a:t>
            </a:r>
            <a:endParaRPr lang="en-US" altLang="zh-CN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译文：</a:t>
            </a:r>
            <a:r>
              <a:rPr lang="en-US" altLang="zh-CN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“</a:t>
            </a:r>
            <a:r>
              <a:rPr lang="en-US" altLang="zh-CN" dirty="0">
                <a:solidFill>
                  <a:schemeClr val="bg1"/>
                </a:solidFill>
                <a:latin typeface="WPS灵秀黑" charset="-122"/>
                <a:ea typeface="WPS灵秀黑" charset="-122"/>
                <a:cs typeface="华文新魏" panose="02010800040101010101" charset="-122"/>
              </a:rPr>
              <a:t>Is The Second Brother at home?” </a:t>
            </a:r>
            <a:endParaRPr lang="en-US" altLang="zh-CN" dirty="0">
              <a:solidFill>
                <a:schemeClr val="bg1"/>
              </a:solidFill>
              <a:latin typeface="WPS灵秀黑" charset="-122"/>
              <a:ea typeface="WPS灵秀黑" charset="-122"/>
              <a:cs typeface="华文新魏" panose="02010800040101010101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dirty="0">
                <a:solidFill>
                  <a:schemeClr val="bg1"/>
                </a:solidFill>
                <a:latin typeface="WPS灵秀黑" charset="-122"/>
                <a:ea typeface="WPS灵秀黑" charset="-122"/>
                <a:cs typeface="华文新魏" panose="02010800040101010101" charset="-122"/>
              </a:rPr>
              <a:t>“Sir/Teacher, from whence have you come? What wind has blown you hither?”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10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在用词方面，中国古代深受儒家思想文化影响，倡导仁义礼智信，形成了以礼待人、贬低尊人等美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德，在称呼别人时经常用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令尊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令兄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令堂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等敬称，而称呼自己或自己家人时则经常用谦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称，比如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小人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鄙人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犬子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等称呼。吴用是梁山好汉中的军师，排名极高，在这里却称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呼阮小二为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二哥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，体现了中国人倾向于对自己使用谦称的特点，但西方注重个体独立与平等，极少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这样谦让，赛珍珠故意模糊了这一点，采用异化翻译方法，直接将其译为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“The Second Brother”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，引导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西方读者注意中西文化差异。第二句中阮小二称呼吴用为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教授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是因为吴用经常自诩自己为教书先生，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赛珍珠并未直接翻译为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“professor”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，而是将其译为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“Sir/Teacher”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，采用了归化翻译方法，将阮小二对吴用的敬重翻译了出来，让读者更好地理解中国的自谦文化。</a:t>
            </a:r>
            <a:endParaRPr lang="zh-CN" altLang="en-US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14328" y="1815666"/>
            <a:ext cx="9186984" cy="1512168"/>
            <a:chOff x="-640233" y="2078850"/>
            <a:chExt cx="13514685" cy="2700300"/>
          </a:xfrm>
        </p:grpSpPr>
        <p:sp>
          <p:nvSpPr>
            <p:cNvPr id="8" name="矩形 7"/>
            <p:cNvSpPr/>
            <p:nvPr/>
          </p:nvSpPr>
          <p:spPr>
            <a:xfrm>
              <a:off x="-640232" y="2240867"/>
              <a:ext cx="13472465" cy="2376264"/>
            </a:xfrm>
            <a:prstGeom prst="rect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-640233" y="2078850"/>
              <a:ext cx="13514685" cy="2700300"/>
            </a:xfrm>
            <a:prstGeom prst="rect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六边形 11"/>
          <p:cNvSpPr/>
          <p:nvPr/>
        </p:nvSpPr>
        <p:spPr>
          <a:xfrm>
            <a:off x="1061610" y="1690372"/>
            <a:ext cx="501176" cy="432048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3" name="六边形 12"/>
          <p:cNvSpPr/>
          <p:nvPr/>
        </p:nvSpPr>
        <p:spPr>
          <a:xfrm>
            <a:off x="1013201" y="3836093"/>
            <a:ext cx="751764" cy="648072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/>
        </p:nvSpPr>
        <p:spPr>
          <a:xfrm>
            <a:off x="5166066" y="3662139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5" name="六边形 14"/>
          <p:cNvSpPr/>
          <p:nvPr/>
        </p:nvSpPr>
        <p:spPr>
          <a:xfrm>
            <a:off x="6921261" y="1610294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6" name="六边形 15"/>
          <p:cNvSpPr/>
          <p:nvPr/>
        </p:nvSpPr>
        <p:spPr>
          <a:xfrm>
            <a:off x="2827684" y="3160671"/>
            <a:ext cx="594066" cy="512126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7" name="六边形 16"/>
          <p:cNvSpPr/>
          <p:nvPr/>
        </p:nvSpPr>
        <p:spPr>
          <a:xfrm>
            <a:off x="8028384" y="140643"/>
            <a:ext cx="1004486" cy="865935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8" name="六边形 17"/>
          <p:cNvSpPr/>
          <p:nvPr/>
        </p:nvSpPr>
        <p:spPr>
          <a:xfrm>
            <a:off x="8028384" y="4228102"/>
            <a:ext cx="594066" cy="512126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19" name="六边形 18"/>
          <p:cNvSpPr/>
          <p:nvPr/>
        </p:nvSpPr>
        <p:spPr>
          <a:xfrm>
            <a:off x="4582042" y="1098169"/>
            <a:ext cx="594066" cy="512126"/>
          </a:xfrm>
          <a:prstGeom prst="hexagon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735412" y="2029293"/>
            <a:ext cx="3673185" cy="108491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33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  <a:endParaRPr lang="en-US" altLang="zh-CN" sz="3300" b="1" dirty="0" smtClean="0">
              <a:blipFill>
                <a:blip r:embed="rId1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3300" b="1" dirty="0" smtClean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Thanks for watching</a:t>
            </a:r>
            <a:endParaRPr lang="zh-CN" altLang="en-US" sz="3300" b="1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8833936" y="1976420"/>
            <a:ext cx="338720" cy="292000"/>
          </a:xfrm>
          <a:prstGeom prst="hexagon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spcCol="0"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122999" y="341443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  <a:latin typeface="冬青黑体简体中文 W3" pitchFamily="34" charset="-122"/>
              <a:ea typeface="冬青黑体简体中文 W3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174.53078740157483,&quot;left&quot;:52.3951968503937,&quot;top&quot;:153.34062992125985,&quot;width&quot;:615.2096062992125}"/>
</p:tagLst>
</file>

<file path=ppt/tags/tag2.xml><?xml version="1.0" encoding="utf-8"?>
<p:tagLst xmlns:p="http://schemas.openxmlformats.org/presentationml/2006/main">
  <p:tag name="KSO_WM_DIAGRAM_VIRTUALLY_FRAME" val="{&quot;height&quot;:174.53078740157483,&quot;left&quot;:52.3951968503937,&quot;top&quot;:153.34062992125985,&quot;width&quot;:615.2096062992125}"/>
</p:tagLst>
</file>

<file path=ppt/tags/tag3.xml><?xml version="1.0" encoding="utf-8"?>
<p:tagLst xmlns:p="http://schemas.openxmlformats.org/presentationml/2006/main">
  <p:tag name="KSO_WM_DIAGRAM_VIRTUALLY_FRAME" val="{&quot;height&quot;:174.53078740157483,&quot;left&quot;:52.3951968503937,&quot;top&quot;:153.34062992125985,&quot;width&quot;:615.2096062992125}"/>
</p:tagLst>
</file>

<file path=ppt/tags/tag4.xml><?xml version="1.0" encoding="utf-8"?>
<p:tagLst xmlns:p="http://schemas.openxmlformats.org/presentationml/2006/main">
  <p:tag name="KSO_WM_DIAGRAM_VIRTUALLY_FRAME" val="{&quot;height&quot;:174.53078740157483,&quot;left&quot;:52.3951968503937,&quot;top&quot;:153.34062992125985,&quot;width&quot;:615.2096062992125}"/>
</p:tagLst>
</file>

<file path=ppt/tags/tag5.xml><?xml version="1.0" encoding="utf-8"?>
<p:tagLst xmlns:p="http://schemas.openxmlformats.org/presentationml/2006/main">
  <p:tag name="KSO_WM_DIAGRAM_VIRTUALLY_FRAME" val="{&quot;height&quot;:174.53078740157483,&quot;left&quot;:52.3951968503937,&quot;top&quot;:153.34062992125985,&quot;width&quot;:615.2096062992125}"/>
</p:tagLst>
</file>

<file path=ppt/tags/tag6.xml><?xml version="1.0" encoding="utf-8"?>
<p:tagLst xmlns:p="http://schemas.openxmlformats.org/presentationml/2006/main">
  <p:tag name="ISPRING_RESOURCE_PATHS_HASH_2" val="b01841cfcd096dfb6dd969da4fe3f3c3589f5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2246</Words>
  <Application>WPS 演示</Application>
  <PresentationFormat>全屏显示(16:9)</PresentationFormat>
  <Paragraphs>48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华文新魏</vt:lpstr>
      <vt:lpstr>WPS灵秀黑</vt:lpstr>
      <vt:lpstr>华文楷体</vt:lpstr>
      <vt:lpstr>冬青黑体简体中文 W3</vt:lpstr>
      <vt:lpstr>Calibri</vt:lpstr>
      <vt:lpstr>Arial Unicode MS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黄红洲</cp:lastModifiedBy>
  <cp:revision>217</cp:revision>
  <dcterms:created xsi:type="dcterms:W3CDTF">2014-06-03T12:41:00Z</dcterms:created>
  <dcterms:modified xsi:type="dcterms:W3CDTF">2025-09-16T10:36:57Z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CDCCABD0522C42C48E150470602ACC9C_12</vt:lpwstr>
  </property>
  <property fmtid="{D5CDD505-2E9C-101B-9397-08002B2CF9AE}" pid="3" name="KSOProductBuildVer">
    <vt:lpwstr>2052-12.1.0.21915</vt:lpwstr>
  </property>
</Properties>
</file>

<file path=docProps/thumbnail.jpeg>
</file>